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762000" y="3200400"/>
            <a:ext cx="75438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Impact"/>
              <a:buNone/>
              <a:defRPr sz="8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62000" y="47244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 rot="5400000">
            <a:off x="2590800" y="-990600"/>
            <a:ext cx="3886200" cy="7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1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1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type="title"/>
          </p:nvPr>
        </p:nvSpPr>
        <p:spPr>
          <a:xfrm rot="5400000">
            <a:off x="-1028700" y="2476500"/>
            <a:ext cx="5410199" cy="182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 rot="5400000">
            <a:off x="3009900" y="266701"/>
            <a:ext cx="4876800" cy="57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2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2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2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62000" y="3276600"/>
            <a:ext cx="75438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  <a:defRPr b="0" sz="5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762000" y="609601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4648200" y="609601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6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58952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758952" y="1329264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4645152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SzPts val="2800"/>
              <a:buNone/>
              <a:defRPr b="0" sz="2800"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7"/>
          <p:cNvSpPr txBox="1"/>
          <p:nvPr>
            <p:ph idx="4" type="body"/>
          </p:nvPr>
        </p:nvSpPr>
        <p:spPr>
          <a:xfrm>
            <a:off x="4645152" y="1329264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5" name="Google Shape;55;p7"/>
          <p:cNvCxnSpPr/>
          <p:nvPr/>
        </p:nvCxnSpPr>
        <p:spPr>
          <a:xfrm>
            <a:off x="758952" y="1249362"/>
            <a:ext cx="3657600" cy="1588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7"/>
          <p:cNvCxnSpPr/>
          <p:nvPr/>
        </p:nvCxnSpPr>
        <p:spPr>
          <a:xfrm>
            <a:off x="4645152" y="1249362"/>
            <a:ext cx="3657600" cy="1588"/>
          </a:xfrm>
          <a:prstGeom prst="straightConnector1">
            <a:avLst/>
          </a:prstGeom>
          <a:noFill/>
          <a:ln cap="flat" cmpd="sng" w="158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762000" y="4572000"/>
            <a:ext cx="67848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  <a:defRPr b="0"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SzPts val="2400"/>
              <a:buChar char="•"/>
              <a:defRPr sz="2400"/>
            </a:lvl1pPr>
            <a:lvl2pPr indent="-368300" lvl="1" marL="914400" algn="l">
              <a:spcBef>
                <a:spcPts val="44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•"/>
              <a:defRPr sz="2000"/>
            </a:lvl9pPr>
          </a:lstStyle>
          <a:p/>
        </p:txBody>
      </p:sp>
      <p:sp>
        <p:nvSpPr>
          <p:cNvPr id="65" name="Google Shape;65;p9"/>
          <p:cNvSpPr txBox="1"/>
          <p:nvPr>
            <p:ph idx="2" type="body"/>
          </p:nvPr>
        </p:nvSpPr>
        <p:spPr>
          <a:xfrm>
            <a:off x="762001" y="457200"/>
            <a:ext cx="2673657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2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9" name="Google Shape;69;p9"/>
          <p:cNvCxnSpPr/>
          <p:nvPr/>
        </p:nvCxnSpPr>
        <p:spPr>
          <a:xfrm rot="5400000">
            <a:off x="1677194" y="2514600"/>
            <a:ext cx="3810000" cy="1588"/>
          </a:xfrm>
          <a:prstGeom prst="straightConnector1">
            <a:avLst/>
          </a:prstGeom>
          <a:noFill/>
          <a:ln cap="flat" cmpd="sng" w="15875">
            <a:solidFill>
              <a:srgbClr val="979797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758952" y="4572000"/>
            <a:ext cx="678484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  <a:defRPr b="0"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0"/>
          <p:cNvSpPr/>
          <p:nvPr>
            <p:ph idx="2" type="pic"/>
          </p:nvPr>
        </p:nvSpPr>
        <p:spPr>
          <a:xfrm>
            <a:off x="777240" y="457200"/>
            <a:ext cx="7543800" cy="289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850392" y="3505200"/>
            <a:ext cx="7391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0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  <a:defRPr b="0" i="0" sz="5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2400" u="none" cap="none" strike="noStrike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Google Shape;12;p1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ted.com/talks/siegfried_woldhek_shows_how_he_found_the_true_face_of_leonardo" TargetMode="External"/><Relationship Id="rId4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Relationship Id="rId4" Type="http://schemas.openxmlformats.org/officeDocument/2006/relationships/hyperlink" Target="http://library.marist.edu/archives/LTP/Objects/objects360/1713.1.htm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practicaltechnologyforarchives.org/issue5_singh/" TargetMode="External"/><Relationship Id="rId4" Type="http://schemas.openxmlformats.org/officeDocument/2006/relationships/hyperlink" Target="https://practicaltechnologyforarchives.org/issue5_singh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rive.google.com/file/d/0B8oACivTfl7vaUM3aUlYMWt1dzA/view?usp=sharing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1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5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youtube.com/watch?v=QMLbTEQJCaI" TargetMode="External"/><Relationship Id="rId4" Type="http://schemas.openxmlformats.org/officeDocument/2006/relationships/image" Target="../media/image4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1.jpg"/><Relationship Id="rId5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ctrTitle"/>
          </p:nvPr>
        </p:nvSpPr>
        <p:spPr>
          <a:xfrm>
            <a:off x="762000" y="1855960"/>
            <a:ext cx="7543800" cy="236144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Impact"/>
              <a:buNone/>
            </a:pPr>
            <a:r>
              <a:rPr lang="en-US"/>
              <a:t>Image and Video Analysis</a:t>
            </a:r>
            <a:endParaRPr/>
          </a:p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762000" y="4724400"/>
            <a:ext cx="6858000" cy="9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Digital Humanities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1177637" y="533400"/>
            <a:ext cx="6781800" cy="499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T. E. Lawrence and Lowell Thomas, 1919</a:t>
            </a:r>
            <a:endParaRPr sz="2400"/>
          </a:p>
        </p:txBody>
      </p:sp>
      <p:pic>
        <p:nvPicPr>
          <p:cNvPr id="156" name="Google Shape;156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168" y="1130531"/>
            <a:ext cx="5769032" cy="4855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762000" y="348343"/>
            <a:ext cx="7543800" cy="5225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Impact"/>
              <a:buNone/>
            </a:pPr>
            <a:r>
              <a:rPr lang="en-US" sz="2000"/>
              <a:t>Lowell Thomas launches his radio news program, September 29, 1930 </a:t>
            </a:r>
            <a:endParaRPr sz="2000"/>
          </a:p>
        </p:txBody>
      </p:sp>
      <p:pic>
        <p:nvPicPr>
          <p:cNvPr id="162" name="Google Shape;162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801" y="979717"/>
            <a:ext cx="4029630" cy="507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1006877" y="488272"/>
            <a:ext cx="6781800" cy="5260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Fox Movietone News with Lowell Thomas, 1930s</a:t>
            </a:r>
            <a:endParaRPr sz="2400"/>
          </a:p>
        </p:txBody>
      </p:sp>
      <p:pic>
        <p:nvPicPr>
          <p:cNvPr id="168" name="Google Shape;16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8486" y="1325563"/>
            <a:ext cx="6290827" cy="46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1177636" y="462049"/>
            <a:ext cx="6781800" cy="52785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Thomas in Tibet, 1949</a:t>
            </a:r>
            <a:endParaRPr sz="2400"/>
          </a:p>
        </p:txBody>
      </p:sp>
      <p:pic>
        <p:nvPicPr>
          <p:cNvPr id="174" name="Google Shape;174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0900" y="1099357"/>
            <a:ext cx="4776125" cy="4972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1143000" y="577049"/>
            <a:ext cx="6781800" cy="48827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“This is Cinerama” program, 1952</a:t>
            </a:r>
            <a:endParaRPr sz="2400"/>
          </a:p>
        </p:txBody>
      </p:sp>
      <p:pic>
        <p:nvPicPr>
          <p:cNvPr id="180" name="Google Shape;18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721" y="1065320"/>
            <a:ext cx="3598358" cy="4953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983202" y="630314"/>
            <a:ext cx="6781800" cy="35510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Cinerama postcard, 1952</a:t>
            </a:r>
            <a:endParaRPr sz="2400"/>
          </a:p>
        </p:txBody>
      </p:sp>
      <p:pic>
        <p:nvPicPr>
          <p:cNvPr id="186" name="Google Shape;186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690" y="1323356"/>
            <a:ext cx="7234830" cy="4653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title"/>
          </p:nvPr>
        </p:nvSpPr>
        <p:spPr>
          <a:xfrm>
            <a:off x="1177636" y="468086"/>
            <a:ext cx="6781800" cy="8490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Thomas on location in Antarctic for </a:t>
            </a:r>
            <a:br>
              <a:rPr lang="en-US" sz="2400"/>
            </a:br>
            <a:r>
              <a:rPr i="1" lang="en-US" sz="2400"/>
              <a:t>High Adventure</a:t>
            </a:r>
            <a:r>
              <a:rPr lang="en-US" sz="2400"/>
              <a:t>, 1957</a:t>
            </a:r>
            <a:endParaRPr sz="2400"/>
          </a:p>
        </p:txBody>
      </p:sp>
      <p:pic>
        <p:nvPicPr>
          <p:cNvPr id="192" name="Google Shape;192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6804" y="1338943"/>
            <a:ext cx="5895116" cy="4718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>
            <p:ph type="title"/>
          </p:nvPr>
        </p:nvSpPr>
        <p:spPr>
          <a:xfrm>
            <a:off x="1161011" y="432262"/>
            <a:ext cx="6781800" cy="7813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60"/>
              <a:buFont typeface="Impact"/>
              <a:buNone/>
            </a:pPr>
            <a:r>
              <a:rPr lang="en-US" sz="2160"/>
              <a:t>Thomas on location in India for </a:t>
            </a:r>
            <a:r>
              <a:rPr i="1" lang="en-US" sz="2160"/>
              <a:t>High Adventure</a:t>
            </a:r>
            <a:r>
              <a:rPr lang="en-US" sz="2160"/>
              <a:t> </a:t>
            </a:r>
            <a:br>
              <a:rPr lang="en-US" sz="2160"/>
            </a:br>
            <a:r>
              <a:rPr lang="en-US" sz="2160"/>
              <a:t>television episode, 1958</a:t>
            </a:r>
            <a:endParaRPr sz="2160"/>
          </a:p>
        </p:txBody>
      </p:sp>
      <p:pic>
        <p:nvPicPr>
          <p:cNvPr id="198" name="Google Shape;19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6310" y="1253274"/>
            <a:ext cx="2322723" cy="479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1115535" y="543758"/>
            <a:ext cx="7033334" cy="432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200"/>
              <a:buFont typeface="Impact"/>
              <a:buNone/>
            </a:pPr>
            <a:r>
              <a:rPr lang="en-US" sz="2200"/>
              <a:t>Cover of paperback edition of </a:t>
            </a:r>
            <a:r>
              <a:rPr i="1" lang="en-US" sz="2200"/>
              <a:t>So Long Until Tomorrow</a:t>
            </a:r>
            <a:r>
              <a:rPr lang="en-US" sz="2200"/>
              <a:t>, 1976</a:t>
            </a:r>
            <a:endParaRPr sz="2200"/>
          </a:p>
        </p:txBody>
      </p:sp>
      <p:pic>
        <p:nvPicPr>
          <p:cNvPr id="204" name="Google Shape;204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7985" y="1100831"/>
            <a:ext cx="3010879" cy="4920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1177636" y="532014"/>
            <a:ext cx="6781800" cy="6483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Provenance of the Lowell Thomas Papers</a:t>
            </a:r>
            <a:endParaRPr sz="2400"/>
          </a:p>
        </p:txBody>
      </p:sp>
      <p:pic>
        <p:nvPicPr>
          <p:cNvPr id="210" name="Google Shape;210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666514"/>
            <a:ext cx="7543800" cy="4247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Definition</a:t>
            </a:r>
            <a:endParaRPr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Image and video analysis is the extraction of meaningful information from images and video.  </a:t>
            </a:r>
            <a:endParaRPr/>
          </a:p>
          <a:p>
            <a:pPr indent="-274320" lvl="0" marL="274320" rtl="0" algn="l"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We typically think of this as mainly a digital process.  Digital image processing techniques are certainly used, but there is an important analog component to the field as well. </a:t>
            </a:r>
            <a:endParaRPr/>
          </a:p>
          <a:p>
            <a:pPr indent="-274320" lvl="0" marL="274320" rtl="0" algn="l"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Image analysis tasks can be as simple as reading bar coded tags or as sophisticated as identifying a person from their face.</a:t>
            </a:r>
            <a:endParaRPr/>
          </a:p>
          <a:p>
            <a:pPr indent="-274320" lvl="0" marL="274320" rtl="0" algn="l"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en-US" sz="2220"/>
              <a:t>We also need to consider the original image.  Was it born digital or analog?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816746" y="446314"/>
            <a:ext cx="7466120" cy="5225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Lowell with his wife Fran Thomas at home in Pawling, 1962</a:t>
            </a:r>
            <a:endParaRPr sz="2400"/>
          </a:p>
        </p:txBody>
      </p:sp>
      <p:pic>
        <p:nvPicPr>
          <p:cNvPr id="216" name="Google Shape;216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164" y="1035858"/>
            <a:ext cx="6413564" cy="496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1127760" y="457200"/>
            <a:ext cx="6781800" cy="4680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Thomas at Marist Commencement, 1981</a:t>
            </a:r>
            <a:endParaRPr sz="2400"/>
          </a:p>
        </p:txBody>
      </p:sp>
      <p:pic>
        <p:nvPicPr>
          <p:cNvPr id="222" name="Google Shape;222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301" y="1071270"/>
            <a:ext cx="4646353" cy="4901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1110343" y="548641"/>
            <a:ext cx="6898970" cy="4310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Marist Archives &amp; Special Collections stacks, 2000</a:t>
            </a:r>
            <a:endParaRPr sz="2400"/>
          </a:p>
        </p:txBody>
      </p:sp>
      <p:pic>
        <p:nvPicPr>
          <p:cNvPr id="228" name="Google Shape;22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5305" y="1056435"/>
            <a:ext cx="3263977" cy="4918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227513" y="415636"/>
            <a:ext cx="6781800" cy="56526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Marist Archives &amp; Special Collections stacks, 2000</a:t>
            </a:r>
            <a:endParaRPr/>
          </a:p>
        </p:txBody>
      </p:sp>
      <p:pic>
        <p:nvPicPr>
          <p:cNvPr id="234" name="Google Shape;234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266" y="1147156"/>
            <a:ext cx="7340948" cy="4871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 txBox="1"/>
          <p:nvPr>
            <p:ph type="title"/>
          </p:nvPr>
        </p:nvSpPr>
        <p:spPr>
          <a:xfrm>
            <a:off x="1111134" y="482138"/>
            <a:ext cx="6781800" cy="4758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Lowell Thomas, Jr. with daughter Anne Donaghy, 2006</a:t>
            </a:r>
            <a:endParaRPr sz="2400"/>
          </a:p>
        </p:txBody>
      </p:sp>
      <p:pic>
        <p:nvPicPr>
          <p:cNvPr id="240" name="Google Shape;240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8445" y="1010907"/>
            <a:ext cx="3310840" cy="4991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type="title"/>
          </p:nvPr>
        </p:nvSpPr>
        <p:spPr>
          <a:xfrm>
            <a:off x="1277389" y="548640"/>
            <a:ext cx="6781800" cy="46373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Marist stacks after renovations, 2013</a:t>
            </a:r>
            <a:endParaRPr sz="2400"/>
          </a:p>
        </p:txBody>
      </p:sp>
      <p:pic>
        <p:nvPicPr>
          <p:cNvPr id="246" name="Google Shape;246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253" y="1423413"/>
            <a:ext cx="7815943" cy="4400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8"/>
          <p:cNvSpPr txBox="1"/>
          <p:nvPr>
            <p:ph type="title"/>
          </p:nvPr>
        </p:nvSpPr>
        <p:spPr>
          <a:xfrm>
            <a:off x="961900" y="409579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NHPRC Grant Project 2011</a:t>
            </a:r>
            <a:endParaRPr sz="4860"/>
          </a:p>
        </p:txBody>
      </p:sp>
      <p:sp>
        <p:nvSpPr>
          <p:cNvPr id="252" name="Google Shape;252;p38"/>
          <p:cNvSpPr txBox="1"/>
          <p:nvPr>
            <p:ph idx="1" type="body"/>
          </p:nvPr>
        </p:nvSpPr>
        <p:spPr>
          <a:xfrm>
            <a:off x="859824" y="2112615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Lowell Thomas Digitization Project funded by National Historical Publications and Records Commission (NHPRC).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961900" y="409579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Two major goals:</a:t>
            </a:r>
            <a:endParaRPr/>
          </a:p>
        </p:txBody>
      </p:sp>
      <p:sp>
        <p:nvSpPr>
          <p:cNvPr id="258" name="Google Shape;258;p39"/>
          <p:cNvSpPr txBox="1"/>
          <p:nvPr>
            <p:ph idx="1" type="body"/>
          </p:nvPr>
        </p:nvSpPr>
        <p:spPr>
          <a:xfrm>
            <a:off x="859824" y="2112615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572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Impact"/>
              <a:buAutoNum type="arabicPeriod"/>
            </a:pPr>
            <a:r>
              <a:rPr lang="en-US"/>
              <a:t>Digitization of 39,000 graphic materials.</a:t>
            </a:r>
            <a:endParaRPr/>
          </a:p>
          <a:p>
            <a:pPr indent="-457200" lvl="0" marL="457200" rtl="0" algn="l">
              <a:spcBef>
                <a:spcPts val="480"/>
              </a:spcBef>
              <a:spcAft>
                <a:spcPts val="0"/>
              </a:spcAft>
              <a:buSzPts val="2400"/>
              <a:buFont typeface="Impact"/>
              <a:buAutoNum type="arabicPeriod"/>
            </a:pPr>
            <a:r>
              <a:rPr lang="en-US"/>
              <a:t>Make them accessible online.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762000" y="381964"/>
            <a:ext cx="6781800" cy="13571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Boxbuilder</a:t>
            </a:r>
            <a:br>
              <a:rPr lang="en-US" sz="4860"/>
            </a:br>
            <a:r>
              <a:rPr lang="en-US" sz="3240"/>
              <a:t>http://library.marist.edu/boxbuilder</a:t>
            </a:r>
            <a:endParaRPr/>
          </a:p>
        </p:txBody>
      </p:sp>
      <p:pic>
        <p:nvPicPr>
          <p:cNvPr descr="Screen Shot 2016-10-26 at 9.03.01 PM.png" id="264" name="Google Shape;264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61004" r="-61004" t="0"/>
          <a:stretch/>
        </p:blipFill>
        <p:spPr>
          <a:xfrm>
            <a:off x="0" y="1878824"/>
            <a:ext cx="9303070" cy="4105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1"/>
          <p:cNvSpPr txBox="1"/>
          <p:nvPr>
            <p:ph type="title"/>
          </p:nvPr>
        </p:nvSpPr>
        <p:spPr>
          <a:xfrm>
            <a:off x="816606" y="335665"/>
            <a:ext cx="6781800" cy="9520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EAD web pages</a:t>
            </a:r>
            <a:endParaRPr/>
          </a:p>
        </p:txBody>
      </p:sp>
      <p:pic>
        <p:nvPicPr>
          <p:cNvPr descr="Screen Shot 2016-10-26 at 9.07.30 PM.png" id="270" name="Google Shape;270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8383" r="-18384" t="0"/>
          <a:stretch/>
        </p:blipFill>
        <p:spPr>
          <a:xfrm>
            <a:off x="79370" y="1333983"/>
            <a:ext cx="9006755" cy="470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Understanding Images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Today, we will look at three examples to get a better understanding of image analysis. </a:t>
            </a:r>
            <a:endParaRPr/>
          </a:p>
          <a:p>
            <a:pPr indent="-274319" lvl="1" marL="59436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Image analysis techniques – Leonardo da Vinci</a:t>
            </a:r>
            <a:endParaRPr/>
          </a:p>
          <a:p>
            <a:pPr indent="-274319" lvl="1" marL="59436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Case study – the Lowell Thomas Papers</a:t>
            </a:r>
            <a:endParaRPr/>
          </a:p>
          <a:p>
            <a:pPr indent="-274319" lvl="1" marL="59436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Practical applications – Image Processing</a:t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2"/>
          <p:cNvSpPr txBox="1"/>
          <p:nvPr>
            <p:ph type="title"/>
          </p:nvPr>
        </p:nvSpPr>
        <p:spPr>
          <a:xfrm>
            <a:off x="762000" y="381965"/>
            <a:ext cx="6781800" cy="8218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EAD web pages</a:t>
            </a:r>
            <a:endParaRPr/>
          </a:p>
        </p:txBody>
      </p:sp>
      <p:pic>
        <p:nvPicPr>
          <p:cNvPr descr="Screen Shot 2016-10-26 at 9.09.56 PM.png" id="276" name="Google Shape;276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11" r="-410" t="0"/>
          <a:stretch/>
        </p:blipFill>
        <p:spPr>
          <a:xfrm>
            <a:off x="762000" y="1203768"/>
            <a:ext cx="7425112" cy="4903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>
            <p:ph type="title"/>
          </p:nvPr>
        </p:nvSpPr>
        <p:spPr>
          <a:xfrm>
            <a:off x="878627" y="2345389"/>
            <a:ext cx="7790759" cy="172340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Next Challenge:</a:t>
            </a:r>
            <a:br>
              <a:rPr lang="en-US" sz="4860"/>
            </a:br>
            <a:br>
              <a:rPr lang="en-US" sz="4860"/>
            </a:br>
            <a:r>
              <a:rPr lang="en-US" sz="4860"/>
              <a:t>How to make EAD web pages discoverable ?</a:t>
            </a:r>
            <a:endParaRPr sz="252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762000" y="168453"/>
            <a:ext cx="6525580" cy="1030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Fox Hunt</a:t>
            </a:r>
            <a:endParaRPr sz="2800"/>
          </a:p>
        </p:txBody>
      </p:sp>
      <p:pic>
        <p:nvPicPr>
          <p:cNvPr descr="Screen Shot 2016-10-26 at 9.23.39 PM.png" id="287" name="Google Shape;287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4766" r="-14766" t="0"/>
          <a:stretch/>
        </p:blipFill>
        <p:spPr>
          <a:xfrm>
            <a:off x="-233256" y="1295796"/>
            <a:ext cx="8941520" cy="484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26 at 9.29.18 PM.png" id="292" name="Google Shape;292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16218" r="-16217" t="0"/>
          <a:stretch/>
        </p:blipFill>
        <p:spPr>
          <a:xfrm>
            <a:off x="-391325" y="440570"/>
            <a:ext cx="9716751" cy="5675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6-10-26 at 10.33.47 PM.png" id="297" name="Google Shape;297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-41571" r="-41570" t="0"/>
          <a:stretch/>
        </p:blipFill>
        <p:spPr>
          <a:xfrm>
            <a:off x="-803275" y="465138"/>
            <a:ext cx="10128250" cy="5599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0294" y="413951"/>
            <a:ext cx="5647708" cy="5640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8"/>
          <p:cNvSpPr txBox="1"/>
          <p:nvPr>
            <p:ph type="title"/>
          </p:nvPr>
        </p:nvSpPr>
        <p:spPr>
          <a:xfrm>
            <a:off x="762000" y="337457"/>
            <a:ext cx="7543800" cy="696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Impact"/>
              <a:buNone/>
            </a:pPr>
            <a:r>
              <a:rPr lang="en-US" sz="3600"/>
              <a:t>Exploro – Finding Digital Surrogates</a:t>
            </a:r>
            <a:endParaRPr sz="3600"/>
          </a:p>
        </p:txBody>
      </p:sp>
      <p:pic>
        <p:nvPicPr>
          <p:cNvPr id="308" name="Google Shape;308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770" y="1435971"/>
            <a:ext cx="8385513" cy="422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762000" y="337457"/>
            <a:ext cx="7543800" cy="696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Impact"/>
              <a:buNone/>
            </a:pPr>
            <a:r>
              <a:rPr lang="en-US" sz="3600"/>
              <a:t>Exploro – Finding Digital Surrogates</a:t>
            </a:r>
            <a:endParaRPr sz="3600"/>
          </a:p>
        </p:txBody>
      </p:sp>
      <p:pic>
        <p:nvPicPr>
          <p:cNvPr id="314" name="Google Shape;31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211" y="1478017"/>
            <a:ext cx="8415819" cy="407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0"/>
          <p:cNvSpPr txBox="1"/>
          <p:nvPr>
            <p:ph type="title"/>
          </p:nvPr>
        </p:nvSpPr>
        <p:spPr>
          <a:xfrm>
            <a:off x="762000" y="337457"/>
            <a:ext cx="7543800" cy="696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Impact"/>
              <a:buNone/>
            </a:pPr>
            <a:r>
              <a:rPr lang="en-US" sz="3600"/>
              <a:t>Exploro – Finding Digital Surrogates</a:t>
            </a:r>
            <a:endParaRPr sz="3600"/>
          </a:p>
        </p:txBody>
      </p:sp>
      <p:pic>
        <p:nvPicPr>
          <p:cNvPr id="320" name="Google Shape;320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571" y="1197433"/>
            <a:ext cx="8522284" cy="4103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762000" y="337457"/>
            <a:ext cx="7543800" cy="6966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600"/>
              <a:buFont typeface="Impact"/>
              <a:buNone/>
            </a:pPr>
            <a:r>
              <a:rPr lang="en-US" sz="3600"/>
              <a:t>Exploro – Finding Digital Surrogates</a:t>
            </a:r>
            <a:endParaRPr sz="3600"/>
          </a:p>
        </p:txBody>
      </p:sp>
      <p:pic>
        <p:nvPicPr>
          <p:cNvPr id="326" name="Google Shape;32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799" y="1257368"/>
            <a:ext cx="8565547" cy="4152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400"/>
              <a:buFont typeface="Impact"/>
              <a:buNone/>
            </a:pPr>
            <a:r>
              <a:rPr lang="en-US" sz="4400"/>
              <a:t>Image Analysis Techniques</a:t>
            </a:r>
            <a:endParaRPr sz="4400"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-US"/>
              <a:t>The Search for the True Face of Leonardo</a:t>
            </a:r>
            <a:r>
              <a:rPr lang="en-US"/>
              <a:t> by Siegfried Woldhek</a:t>
            </a:r>
            <a:endParaRPr i="1"/>
          </a:p>
          <a:p>
            <a:pPr indent="-274320" lvl="0" marL="274320" rtl="0" algn="l"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en-US" sz="1400" u="sng">
                <a:solidFill>
                  <a:schemeClr val="hlink"/>
                </a:solidFill>
                <a:hlinkClick r:id="rId3"/>
              </a:rPr>
              <a:t>https://www.ted.com/talks/siegfried_woldhek_shows_how_he_found_the_true_face_of_leonardo</a:t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-185420" lvl="0" marL="274320" rtl="0" algn="l">
              <a:spcBef>
                <a:spcPts val="28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</p:txBody>
      </p:sp>
      <p:pic>
        <p:nvPicPr>
          <p:cNvPr id="113" name="Google Shape;11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85928" y="1946996"/>
            <a:ext cx="5895943" cy="33164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/>
          <p:nvPr>
            <p:ph type="title"/>
          </p:nvPr>
        </p:nvSpPr>
        <p:spPr>
          <a:xfrm>
            <a:off x="1001232" y="563525"/>
            <a:ext cx="7068879" cy="19563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Social media: An effective platform for engagement </a:t>
            </a:r>
            <a:endParaRPr sz="4860"/>
          </a:p>
        </p:txBody>
      </p:sp>
      <p:sp>
        <p:nvSpPr>
          <p:cNvPr id="332" name="Google Shape;332;p52"/>
          <p:cNvSpPr txBox="1"/>
          <p:nvPr/>
        </p:nvSpPr>
        <p:spPr>
          <a:xfrm>
            <a:off x="1201477" y="2838893"/>
            <a:ext cx="6400799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Facebook: 1,432 likes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Twitter: 865 followers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Pinterest: 83 followers</a:t>
            </a:r>
            <a:endParaRPr sz="3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monish.singh1\Pictures\fb3.PNG" id="337" name="Google Shape;33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1233" y="1063255"/>
            <a:ext cx="7000010" cy="4157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monish.singh1\Pictures\fb2.PNG" id="342" name="Google Shape;3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627" y="1306587"/>
            <a:ext cx="7526372" cy="388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monish.singh1\Pictures\fbexample.PNG" id="347" name="Google Shape;34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29627" y="584923"/>
            <a:ext cx="4211415" cy="5380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6"/>
          <p:cNvSpPr txBox="1"/>
          <p:nvPr>
            <p:ph type="title"/>
          </p:nvPr>
        </p:nvSpPr>
        <p:spPr>
          <a:xfrm>
            <a:off x="878627" y="1670734"/>
            <a:ext cx="7790759" cy="29544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1. Digitized over 2,500 textual     materials.</a:t>
            </a:r>
            <a:br>
              <a:rPr lang="en-US" sz="4860"/>
            </a:br>
            <a:r>
              <a:rPr lang="en-US" sz="4860"/>
              <a:t>2. Digitized over 100 objects.</a:t>
            </a:r>
            <a:endParaRPr sz="252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7"/>
          <p:cNvSpPr txBox="1"/>
          <p:nvPr>
            <p:ph type="title"/>
          </p:nvPr>
        </p:nvSpPr>
        <p:spPr>
          <a:xfrm>
            <a:off x="749040" y="673815"/>
            <a:ext cx="7790759" cy="13476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Challenges of 3D modeling</a:t>
            </a:r>
            <a:br>
              <a:rPr lang="en-US"/>
            </a:br>
            <a:endParaRPr sz="2800"/>
          </a:p>
        </p:txBody>
      </p:sp>
      <p:sp>
        <p:nvSpPr>
          <p:cNvPr id="358" name="Google Shape;358;p57"/>
          <p:cNvSpPr txBox="1"/>
          <p:nvPr/>
        </p:nvSpPr>
        <p:spPr>
          <a:xfrm>
            <a:off x="1345141" y="2332433"/>
            <a:ext cx="585991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standard workflows and tools.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Complex operation that requires diverse set of hardware and software technologies.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Training staff or outsourcing adds a significant overhead.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Steep learning curve.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8"/>
          <p:cNvSpPr txBox="1"/>
          <p:nvPr>
            <p:ph type="title"/>
          </p:nvPr>
        </p:nvSpPr>
        <p:spPr>
          <a:xfrm>
            <a:off x="749040" y="673815"/>
            <a:ext cx="7790759" cy="134762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jQuery Reel</a:t>
            </a:r>
            <a:endParaRPr sz="2800"/>
          </a:p>
        </p:txBody>
      </p:sp>
      <p:sp>
        <p:nvSpPr>
          <p:cNvPr id="364" name="Google Shape;364;p58"/>
          <p:cNvSpPr txBox="1"/>
          <p:nvPr/>
        </p:nvSpPr>
        <p:spPr>
          <a:xfrm>
            <a:off x="1345141" y="2332433"/>
            <a:ext cx="5859910" cy="1754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three-sixty player free to use under MIT License.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http://jquery.vostrel.cz/reel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6-10-26 at 11.12.56 PM.png" id="370" name="Google Shape;37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4896" y="596066"/>
            <a:ext cx="7104122" cy="535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6-10-26 at 11.13.06 PM.png" id="376" name="Google Shape;37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46" y="609024"/>
            <a:ext cx="7628844" cy="4911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1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6-10-26 at 11.13.17 PM.png" id="382" name="Google Shape;38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833" y="735625"/>
            <a:ext cx="7589550" cy="54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Case Study – The Lowell Thomas Papers </a:t>
            </a:r>
            <a:endParaRPr sz="4860"/>
          </a:p>
        </p:txBody>
      </p:sp>
      <p:pic>
        <p:nvPicPr>
          <p:cNvPr id="119" name="Google Shape;11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312" y="599528"/>
            <a:ext cx="4798601" cy="3858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creen Shot 2016-10-26 at 11.13.31 PM.png" id="388" name="Google Shape;3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408" y="421459"/>
            <a:ext cx="6129867" cy="5710731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2"/>
          <p:cNvSpPr txBox="1"/>
          <p:nvPr/>
        </p:nvSpPr>
        <p:spPr>
          <a:xfrm>
            <a:off x="620482" y="6227020"/>
            <a:ext cx="75438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http://library.marist.edu/archives/LTP/Objects/objects360/1713.1.htm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3"/>
          <p:cNvSpPr txBox="1"/>
          <p:nvPr>
            <p:ph type="title"/>
          </p:nvPr>
        </p:nvSpPr>
        <p:spPr>
          <a:xfrm>
            <a:off x="645370" y="1349829"/>
            <a:ext cx="7790759" cy="350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60"/>
              <a:buFont typeface="Impact"/>
              <a:buNone/>
            </a:pPr>
            <a:r>
              <a:rPr lang="en-US" sz="2160"/>
              <a:t>Singh, Monish.  “Creating Three-Sixty Objects For Marist Archives Using Open Source JQuery Reel.”  </a:t>
            </a:r>
            <a:r>
              <a:rPr i="1" lang="en-US" sz="2160"/>
              <a:t>Practical Technology for Archives.  </a:t>
            </a:r>
            <a:br>
              <a:rPr lang="en-US" sz="2160"/>
            </a:br>
            <a:br>
              <a:rPr lang="en-US" sz="2160"/>
            </a:br>
            <a:r>
              <a:rPr lang="en-US" sz="2160" u="sng">
                <a:solidFill>
                  <a:schemeClr val="hlink"/>
                </a:solidFill>
                <a:hlinkClick r:id="rId3"/>
              </a:rPr>
              <a:t>https://practicaltechnologyforarchives.org/issue5_singh/</a:t>
            </a:r>
            <a:br>
              <a:rPr lang="en-US" sz="2160" u="sng">
                <a:solidFill>
                  <a:schemeClr val="hlink"/>
                </a:solidFill>
                <a:hlinkClick r:id="rId4"/>
              </a:rPr>
            </a:br>
            <a:br>
              <a:rPr lang="en-US" sz="2160"/>
            </a:br>
            <a:r>
              <a:rPr lang="en-US" sz="2160"/>
              <a:t>Monish is the Digital Services Librarian for the Marist College Library.  </a:t>
            </a:r>
            <a:br>
              <a:rPr lang="en-US" sz="2160"/>
            </a:br>
            <a:br>
              <a:rPr lang="en-US" sz="2160"/>
            </a:br>
            <a:r>
              <a:rPr lang="en-US" sz="2160"/>
              <a:t>monish.singh@marist.edu</a:t>
            </a:r>
            <a:endParaRPr sz="216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719798" y="531890"/>
            <a:ext cx="7790759" cy="1158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Augmented Reality</a:t>
            </a:r>
            <a:endParaRPr/>
          </a:p>
        </p:txBody>
      </p:sp>
      <p:sp>
        <p:nvSpPr>
          <p:cNvPr id="400" name="Google Shape;400;p64"/>
          <p:cNvSpPr txBox="1"/>
          <p:nvPr/>
        </p:nvSpPr>
        <p:spPr>
          <a:xfrm>
            <a:off x="946298" y="2169042"/>
            <a:ext cx="7315200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Augmented reality platform to better engage users and create an immersive, multi-sensory experience.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HP Reveal - https://www.hpreveal.com/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HP Reveal demo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5"/>
          <p:cNvSpPr txBox="1"/>
          <p:nvPr>
            <p:ph type="title"/>
          </p:nvPr>
        </p:nvSpPr>
        <p:spPr>
          <a:xfrm>
            <a:off x="762000" y="543207"/>
            <a:ext cx="6781800" cy="1011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Future Challenges</a:t>
            </a:r>
            <a:endParaRPr/>
          </a:p>
        </p:txBody>
      </p:sp>
      <p:sp>
        <p:nvSpPr>
          <p:cNvPr id="406" name="Google Shape;406;p65"/>
          <p:cNvSpPr txBox="1"/>
          <p:nvPr>
            <p:ph idx="1" type="body"/>
          </p:nvPr>
        </p:nvSpPr>
        <p:spPr>
          <a:xfrm>
            <a:off x="762000" y="1554932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The multi-media nature of the collection poses long-term preservation challenges.</a:t>
            </a:r>
            <a:endParaRPr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Migrating to a new discovery system to provide better access to audio and video formats.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6"/>
          <p:cNvSpPr txBox="1"/>
          <p:nvPr>
            <p:ph type="title"/>
          </p:nvPr>
        </p:nvSpPr>
        <p:spPr>
          <a:xfrm>
            <a:off x="779584" y="413240"/>
            <a:ext cx="6781800" cy="6770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Impact"/>
              <a:buNone/>
            </a:pPr>
            <a:r>
              <a:rPr lang="en-US" sz="4000"/>
              <a:t>Lowell Thomas Film Project</a:t>
            </a:r>
            <a:endParaRPr sz="4000"/>
          </a:p>
        </p:txBody>
      </p:sp>
      <p:pic>
        <p:nvPicPr>
          <p:cNvPr id="412" name="Google Shape;412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583" y="1090248"/>
            <a:ext cx="6623539" cy="4965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7"/>
          <p:cNvSpPr txBox="1"/>
          <p:nvPr>
            <p:ph type="title"/>
          </p:nvPr>
        </p:nvSpPr>
        <p:spPr>
          <a:xfrm>
            <a:off x="788378" y="405544"/>
            <a:ext cx="67818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959"/>
              <a:buFont typeface="Impact"/>
              <a:buNone/>
            </a:pPr>
            <a:r>
              <a:rPr lang="en-US" sz="3959"/>
              <a:t>Lowell Thomas Film Project</a:t>
            </a:r>
            <a:endParaRPr/>
          </a:p>
        </p:txBody>
      </p:sp>
      <p:pic>
        <p:nvPicPr>
          <p:cNvPr descr="20140821_0251.JPG" id="418" name="Google Shape;418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377" y="1170475"/>
            <a:ext cx="6469675" cy="4852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8"/>
          <p:cNvSpPr txBox="1"/>
          <p:nvPr>
            <p:ph type="title"/>
          </p:nvPr>
        </p:nvSpPr>
        <p:spPr>
          <a:xfrm>
            <a:off x="762000" y="404445"/>
            <a:ext cx="67818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Impact"/>
              <a:buNone/>
            </a:pPr>
            <a:r>
              <a:rPr lang="en-US" sz="4000"/>
              <a:t>Lowell Thomas Film Project</a:t>
            </a:r>
            <a:endParaRPr/>
          </a:p>
        </p:txBody>
      </p:sp>
      <p:pic>
        <p:nvPicPr>
          <p:cNvPr id="424" name="Google Shape;424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107829"/>
            <a:ext cx="6614746" cy="4926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762000" y="404445"/>
            <a:ext cx="67818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Impact"/>
              <a:buNone/>
            </a:pPr>
            <a:r>
              <a:rPr lang="en-US" sz="4000"/>
              <a:t>Lowell Thomas Film Project</a:t>
            </a:r>
            <a:endParaRPr/>
          </a:p>
        </p:txBody>
      </p:sp>
      <p:pic>
        <p:nvPicPr>
          <p:cNvPr id="430" name="Google Shape;430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79" y="1178168"/>
            <a:ext cx="8750300" cy="4922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0"/>
          <p:cNvSpPr txBox="1"/>
          <p:nvPr>
            <p:ph type="title"/>
          </p:nvPr>
        </p:nvSpPr>
        <p:spPr>
          <a:xfrm>
            <a:off x="762000" y="404445"/>
            <a:ext cx="6781800" cy="7033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Impact"/>
              <a:buNone/>
            </a:pPr>
            <a:r>
              <a:rPr lang="en-US" sz="4000"/>
              <a:t>Lowell Thomas Film Project</a:t>
            </a:r>
            <a:endParaRPr/>
          </a:p>
        </p:txBody>
      </p:sp>
      <p:pic>
        <p:nvPicPr>
          <p:cNvPr id="436" name="Google Shape;436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478" y="1186958"/>
            <a:ext cx="8753232" cy="4923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1"/>
          <p:cNvSpPr txBox="1"/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Impact"/>
              <a:buNone/>
            </a:pPr>
            <a:r>
              <a:rPr lang="en-US"/>
              <a:t>Practical Applications</a:t>
            </a:r>
            <a:endParaRPr/>
          </a:p>
        </p:txBody>
      </p:sp>
      <p:sp>
        <p:nvSpPr>
          <p:cNvPr id="442" name="Google Shape;442;p71"/>
          <p:cNvSpPr txBox="1"/>
          <p:nvPr>
            <p:ph idx="1" type="body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i="1" lang="en-US"/>
              <a:t>What is Image Processing? </a:t>
            </a:r>
            <a:r>
              <a:rPr lang="en-US"/>
              <a:t>Vision Campus</a:t>
            </a:r>
            <a:endParaRPr i="1"/>
          </a:p>
          <a:p>
            <a:pPr indent="-274320" lvl="0" marL="274320" rtl="0" algn="l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https://www.youtube.com/watch?v=QMLbTEQJCaI</a:t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443" name="Google Shape;44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89420" y="1681115"/>
            <a:ext cx="6088959" cy="3425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71053" y="0"/>
            <a:ext cx="7543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60"/>
              <a:buFont typeface="Impact"/>
              <a:buNone/>
            </a:pPr>
            <a:r>
              <a:rPr lang="en-US" sz="4860"/>
              <a:t>The Lowell Thomas Papers</a:t>
            </a:r>
            <a:endParaRPr sz="4860"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762000" y="380247"/>
            <a:ext cx="7543800" cy="49975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219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79070" lvl="0" marL="274320" rtl="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-2743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Who was Lowell Thomas?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Overview of Thomas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Overview of his papers</a:t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2743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US"/>
              <a:t>Improving access to the collections through: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Digital surrogates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3D imaging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Augmented reality</a:t>
            </a:r>
            <a:endParaRPr/>
          </a:p>
          <a:p>
            <a:pPr indent="-2743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/>
              <a:t>In-class instruction</a:t>
            </a:r>
            <a:endParaRPr/>
          </a:p>
          <a:p>
            <a:pPr indent="-134619" lvl="1" marL="59436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7430" y="3960301"/>
            <a:ext cx="4672504" cy="2630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/>
        </p:nvSpPr>
        <p:spPr>
          <a:xfrm>
            <a:off x="1396124" y="465748"/>
            <a:ext cx="62587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Have a good weekend!</a:t>
            </a:r>
            <a:endParaRPr sz="4800">
              <a:solidFill>
                <a:schemeClr val="dk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449" name="Google Shape;44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8445" y="1578123"/>
            <a:ext cx="6434113" cy="4491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69545" y="525025"/>
            <a:ext cx="7541535" cy="46285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Who was Lowell Thomas?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762000" y="1881552"/>
            <a:ext cx="7543800" cy="6572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74320" lvl="0" marL="27432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Lowell Jackson Thomas (1892-1981) became a household name as a newsman, writer, lecturer, explorer, and entrepreneur.</a:t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  <a:p>
            <a:pPr indent="-121920" lvl="0" marL="27432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064" y="2136611"/>
            <a:ext cx="2438496" cy="3385388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34" name="Google Shape;134;p19"/>
          <p:cNvSpPr txBox="1"/>
          <p:nvPr/>
        </p:nvSpPr>
        <p:spPr>
          <a:xfrm>
            <a:off x="156064" y="5561027"/>
            <a:ext cx="243849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Thomas and T.E. Lawrence, 1918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6046127" y="5468693"/>
            <a:ext cx="329319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Thomas photographing the Dalai Lama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Lhasa, 1949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8487" y="2294791"/>
            <a:ext cx="3619005" cy="2893099"/>
          </a:xfrm>
          <a:prstGeom prst="ellipse">
            <a:avLst/>
          </a:prstGeom>
          <a:noFill/>
          <a:ln cap="rnd" cmpd="sng" w="63500">
            <a:solidFill>
              <a:srgbClr val="333333"/>
            </a:solidFill>
            <a:prstDash val="solid"/>
            <a:round/>
            <a:headEnd len="sm" w="sm" type="none"/>
            <a:tailEnd len="sm" w="sm" type="none"/>
          </a:ln>
          <a:effectLst>
            <a:outerShdw blurRad="381000" sx="-80000" rotWithShape="0" dir="5400000" dist="292100" sy="-18000">
              <a:srgbClr val="000000">
                <a:alpha val="21960"/>
              </a:srgbClr>
            </a:outerShdw>
          </a:effectLst>
        </p:spPr>
      </p:pic>
      <p:sp>
        <p:nvSpPr>
          <p:cNvPr id="137" name="Google Shape;137;p19"/>
          <p:cNvSpPr txBox="1"/>
          <p:nvPr/>
        </p:nvSpPr>
        <p:spPr>
          <a:xfrm>
            <a:off x="3139669" y="5228610"/>
            <a:ext cx="27884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Thomas broadcasting the news,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circa 1960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5379" y="2136611"/>
            <a:ext cx="2529864" cy="3139029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1143000" y="506027"/>
            <a:ext cx="6781800" cy="532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160"/>
              <a:buFont typeface="Impact"/>
              <a:buNone/>
            </a:pPr>
            <a:r>
              <a:rPr lang="en-US" sz="2160"/>
              <a:t>Thomas capturing film footage for Alaska travelogue, 1915</a:t>
            </a:r>
            <a:endParaRPr sz="2160"/>
          </a:p>
        </p:txBody>
      </p:sp>
      <p:pic>
        <p:nvPicPr>
          <p:cNvPr id="144" name="Google Shape;144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559" y="1118586"/>
            <a:ext cx="2974681" cy="4963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912180" y="470515"/>
            <a:ext cx="6781800" cy="5237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Impact"/>
              <a:buNone/>
            </a:pPr>
            <a:r>
              <a:rPr lang="en-US" sz="2400"/>
              <a:t>Lowell Thomas Travelogue poster, 1920</a:t>
            </a:r>
            <a:endParaRPr sz="2400"/>
          </a:p>
        </p:txBody>
      </p:sp>
      <p:pic>
        <p:nvPicPr>
          <p:cNvPr id="150" name="Google Shape;150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7224" y="1127464"/>
            <a:ext cx="4971711" cy="49717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wsprint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